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6" r:id="rId2"/>
    <p:sldMasterId id="2147483762" r:id="rId3"/>
  </p:sldMasterIdLst>
  <p:notesMasterIdLst>
    <p:notesMasterId r:id="rId22"/>
  </p:notesMasterIdLst>
  <p:sldIdLst>
    <p:sldId id="276" r:id="rId4"/>
    <p:sldId id="266" r:id="rId5"/>
    <p:sldId id="256" r:id="rId6"/>
    <p:sldId id="287" r:id="rId7"/>
    <p:sldId id="263" r:id="rId8"/>
    <p:sldId id="265" r:id="rId9"/>
    <p:sldId id="269" r:id="rId10"/>
    <p:sldId id="275" r:id="rId11"/>
    <p:sldId id="274" r:id="rId12"/>
    <p:sldId id="277" r:id="rId13"/>
    <p:sldId id="278" r:id="rId14"/>
    <p:sldId id="279" r:id="rId15"/>
    <p:sldId id="281" r:id="rId16"/>
    <p:sldId id="280" r:id="rId17"/>
    <p:sldId id="282" r:id="rId18"/>
    <p:sldId id="283" r:id="rId19"/>
    <p:sldId id="284" r:id="rId20"/>
    <p:sldId id="286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2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06A29-3FDD-4B08-8BCD-1FFDA39A50FB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68D85-BBE7-4412-8157-DF4C507B6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0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B25F19-02B3-4C7F-9A6B-09979D05E22D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85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A1F14-DA11-4E43-87F3-BE07CCE5153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5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7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40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477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967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011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953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19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797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29C2E-4D1E-4F59-91D1-95B83ABEEBF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86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46A1F-9E99-4E72-9D09-5F6A6C41B36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21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60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3F7B2-BB06-4C2C-A0BF-C3C4D1F4133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025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2712A-695C-4A53-B5EE-9E31A0710AF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684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A1F14-DA11-4E43-87F3-BE07CCE5153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078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641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018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330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376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831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208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91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816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384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63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2364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9362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069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0265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9522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119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46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45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1900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5358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080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854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9597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2088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2978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4439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166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9100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44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259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6991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9281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8322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0017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373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0658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6564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0936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1990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3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0663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4453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3168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8637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0261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2913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8268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9364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3542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29C2E-4D1E-4F59-91D1-95B83ABEEBF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5568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46A1F-9E99-4E72-9D09-5F6A6C41B36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63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1424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3F7B2-BB06-4C2C-A0BF-C3C4D1F4133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2003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220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562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696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092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284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334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403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659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2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1588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573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46720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354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91651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313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034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299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482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46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0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42" Type="http://schemas.openxmlformats.org/officeDocument/2006/relationships/slideLayout" Target="../slideLayouts/slideLayout63.xml"/><Relationship Id="rId47" Type="http://schemas.openxmlformats.org/officeDocument/2006/relationships/slideLayout" Target="../slideLayouts/slideLayout68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Relationship Id="rId46" Type="http://schemas.openxmlformats.org/officeDocument/2006/relationships/slideLayout" Target="../slideLayouts/slideLayout67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41" Type="http://schemas.openxmlformats.org/officeDocument/2006/relationships/slideLayout" Target="../slideLayouts/slideLayout6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40" Type="http://schemas.openxmlformats.org/officeDocument/2006/relationships/slideLayout" Target="../slideLayouts/slideLayout61.xml"/><Relationship Id="rId45" Type="http://schemas.openxmlformats.org/officeDocument/2006/relationships/slideLayout" Target="../slideLayouts/slideLayout66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49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65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43" Type="http://schemas.openxmlformats.org/officeDocument/2006/relationships/slideLayout" Target="../slideLayouts/slideLayout64.xml"/><Relationship Id="rId48" Type="http://schemas.openxmlformats.org/officeDocument/2006/relationships/slideLayout" Target="../slideLayouts/slideLayout69.xml"/><Relationship Id="rId8" Type="http://schemas.openxmlformats.org/officeDocument/2006/relationships/slideLayout" Target="../slideLayouts/slideLayout29.xml"/><Relationship Id="rId51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6E9974-F0DC-4DB8-9A38-2F8F55216D1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1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780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6E9974-F0DC-4DB8-9A38-2F8F55216D1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64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58" r:id="rId3"/>
    <p:sldLayoutId id="2147483754" r:id="rId4"/>
    <p:sldLayoutId id="2147483753" r:id="rId5"/>
    <p:sldLayoutId id="2147483752" r:id="rId6"/>
    <p:sldLayoutId id="2147483751" r:id="rId7"/>
    <p:sldLayoutId id="2147483750" r:id="rId8"/>
    <p:sldLayoutId id="2147483749" r:id="rId9"/>
    <p:sldLayoutId id="2147483748" r:id="rId10"/>
    <p:sldLayoutId id="2147483747" r:id="rId11"/>
    <p:sldLayoutId id="2147483746" r:id="rId12"/>
    <p:sldLayoutId id="2147483745" r:id="rId13"/>
    <p:sldLayoutId id="2147483744" r:id="rId14"/>
    <p:sldLayoutId id="2147483743" r:id="rId15"/>
    <p:sldLayoutId id="2147483742" r:id="rId16"/>
    <p:sldLayoutId id="2147483741" r:id="rId17"/>
    <p:sldLayoutId id="2147483740" r:id="rId18"/>
    <p:sldLayoutId id="2147483739" r:id="rId19"/>
    <p:sldLayoutId id="2147483738" r:id="rId20"/>
    <p:sldLayoutId id="2147483737" r:id="rId21"/>
    <p:sldLayoutId id="2147483736" r:id="rId22"/>
    <p:sldLayoutId id="2147483735" r:id="rId23"/>
    <p:sldLayoutId id="2147483734" r:id="rId24"/>
    <p:sldLayoutId id="2147483733" r:id="rId25"/>
    <p:sldLayoutId id="2147483732" r:id="rId26"/>
    <p:sldLayoutId id="2147483731" r:id="rId27"/>
    <p:sldLayoutId id="2147483730" r:id="rId28"/>
    <p:sldLayoutId id="2147483729" r:id="rId29"/>
    <p:sldLayoutId id="2147483728" r:id="rId30"/>
    <p:sldLayoutId id="2147483727" r:id="rId31"/>
    <p:sldLayoutId id="2147483709" r:id="rId32"/>
    <p:sldLayoutId id="2147483710" r:id="rId33"/>
    <p:sldLayoutId id="2147483711" r:id="rId34"/>
    <p:sldLayoutId id="2147483712" r:id="rId35"/>
    <p:sldLayoutId id="2147483713" r:id="rId36"/>
    <p:sldLayoutId id="2147483714" r:id="rId37"/>
    <p:sldLayoutId id="2147483715" r:id="rId38"/>
    <p:sldLayoutId id="2147483716" r:id="rId39"/>
    <p:sldLayoutId id="2147483717" r:id="rId40"/>
    <p:sldLayoutId id="2147483718" r:id="rId41"/>
    <p:sldLayoutId id="2147483719" r:id="rId42"/>
    <p:sldLayoutId id="2147483720" r:id="rId43"/>
    <p:sldLayoutId id="2147483721" r:id="rId44"/>
    <p:sldLayoutId id="2147483722" r:id="rId45"/>
    <p:sldLayoutId id="2147483723" r:id="rId46"/>
    <p:sldLayoutId id="2147483724" r:id="rId47"/>
    <p:sldLayoutId id="2147483725" r:id="rId48"/>
    <p:sldLayoutId id="2147483726" r:id="rId4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80AA3-6B87-4A70-A5EB-8531EEDA75C4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1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Relationship Id="rId5" Type="http://schemas.openxmlformats.org/officeDocument/2006/relationships/slide" Target="slide1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slide" Target="slid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4953000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 descr="BLUME0002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68809" y="1385888"/>
            <a:ext cx="1477042" cy="84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5" descr="hinh nguo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59200" y="5762626"/>
            <a:ext cx="12192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6" descr="hinh nguo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720417" y="5762626"/>
            <a:ext cx="13208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7" descr="blumen-pflanzen10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0000" y="5800726"/>
            <a:ext cx="16256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7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1336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Text Box 14"/>
          <p:cNvSpPr txBox="1">
            <a:spLocks noChangeArrowheads="1"/>
          </p:cNvSpPr>
          <p:nvPr/>
        </p:nvSpPr>
        <p:spPr bwMode="auto">
          <a:xfrm>
            <a:off x="1477042" y="795929"/>
            <a:ext cx="85584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TRƯỜNG TH NGUYỄN THỊ MINH KHAI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064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52000" y="-6832"/>
            <a:ext cx="2641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4131365" y="1399754"/>
            <a:ext cx="39624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03697" y="3017795"/>
            <a:ext cx="1198990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66"/>
                </a:solidFill>
                <a:effectLst/>
              </a:rPr>
              <a:t>NHIỆT LIỆT CHÀO MỪNG QUÝ THẦY </a:t>
            </a:r>
            <a:r>
              <a:rPr lang="en-US" sz="4000" b="1" dirty="0">
                <a:ln/>
                <a:solidFill>
                  <a:srgbClr val="FF0066"/>
                </a:solidFill>
              </a:rPr>
              <a:t>CÔ GIÁO VÀ CÁC EM HỌC SINH!</a:t>
            </a:r>
            <a:endParaRPr lang="en-US" sz="4000" b="1" cap="none" spc="0" dirty="0">
              <a:ln/>
              <a:solidFill>
                <a:srgbClr val="FF0066"/>
              </a:solidFill>
              <a:effectLst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3428821" y="4497318"/>
            <a:ext cx="711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Môn Tin học – </a:t>
            </a:r>
            <a:r>
              <a:rPr lang="en-GB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Lớp</a:t>
            </a:r>
            <a:r>
              <a:rPr lang="en-GB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 3</a:t>
            </a:r>
            <a:endParaRPr lang="th-TH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panose="04020404030D07020202" pitchFamily="82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601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876042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378027"/>
            <a:ext cx="9733763" cy="47780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Em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</a:t>
            </a:r>
          </a:p>
          <a:p>
            <a:pPr marL="0" indent="0">
              <a:buNone/>
            </a:pPr>
            <a:r>
              <a:rPr lang="en-US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:…………………………….</a:t>
            </a:r>
          </a:p>
          <a:p>
            <a:pPr marL="0" indent="0">
              <a:buNone/>
            </a:pP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923539"/>
              </p:ext>
            </p:extLst>
          </p:nvPr>
        </p:nvGraphicFramePr>
        <p:xfrm>
          <a:off x="677332" y="2888101"/>
          <a:ext cx="8128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26685548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48428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TAY TRÁI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TAY PHẢI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066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trỏ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trỏ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86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449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349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061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02199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876042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868" y="1485643"/>
            <a:ext cx="8596668" cy="40312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1:Em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>
                <a:solidFill>
                  <a:schemeClr val="tx1"/>
                </a:solidFill>
              </a:rPr>
              <a:t>A  S  D  F  G  H  J  K  L</a:t>
            </a:r>
          </a:p>
          <a:p>
            <a:pPr marL="0" indent="0">
              <a:buNone/>
            </a:pPr>
            <a:r>
              <a:rPr lang="en-US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Hai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381645"/>
              </p:ext>
            </p:extLst>
          </p:nvPr>
        </p:nvGraphicFramePr>
        <p:xfrm>
          <a:off x="686868" y="2979539"/>
          <a:ext cx="778899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445">
                  <a:extLst>
                    <a:ext uri="{9D8B030D-6E8A-4147-A177-3AD203B41FA5}">
                      <a16:colId xmlns:a16="http://schemas.microsoft.com/office/drawing/2014/main" val="2266855482"/>
                    </a:ext>
                  </a:extLst>
                </a:gridCol>
                <a:gridCol w="4945547">
                  <a:extLst>
                    <a:ext uri="{9D8B030D-6E8A-4147-A177-3AD203B41FA5}">
                      <a16:colId xmlns:a16="http://schemas.microsoft.com/office/drawing/2014/main" val="2348428702"/>
                    </a:ext>
                  </a:extLst>
                </a:gridCol>
              </a:tblGrid>
              <a:tr h="4134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TAY TRÁI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TAY PHẢI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066999"/>
                  </a:ext>
                </a:extLst>
              </a:tr>
              <a:tr h="441721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trỏ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G F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trỏ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H, J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86592"/>
                  </a:ext>
                </a:extLst>
              </a:tr>
              <a:tr h="441721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D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K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449319"/>
                  </a:ext>
                </a:extLst>
              </a:tr>
              <a:tr h="441721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L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349692"/>
                  </a:ext>
                </a:extLst>
              </a:tr>
              <a:tr h="441721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061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10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126206" y="371281"/>
            <a:ext cx="12192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2: EM TẬP HÀNG PHÍM CƠ SỞ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2" y="1745787"/>
            <a:ext cx="9443532" cy="27661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3162" y="1183907"/>
            <a:ext cx="5862502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3161" y="4709502"/>
            <a:ext cx="8999779" cy="13685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 D;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K, L;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53329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7668" y="1080719"/>
            <a:ext cx="869872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ập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gõ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RapidTyping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27" y="1831636"/>
            <a:ext cx="1505962" cy="12958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22176" y="1828794"/>
            <a:ext cx="4990084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RapidTyping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109835" y="2178301"/>
            <a:ext cx="512341" cy="3823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622176" y="2386338"/>
            <a:ext cx="74496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RapidTyping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Nháy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8818"/>
            <a:ext cx="12192000" cy="52291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88FC42-C709-3370-4C9C-D29FA8DB591E}"/>
              </a:ext>
            </a:extLst>
          </p:cNvPr>
          <p:cNvSpPr/>
          <p:nvPr/>
        </p:nvSpPr>
        <p:spPr>
          <a:xfrm>
            <a:off x="-1126206" y="371281"/>
            <a:ext cx="12192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2: EM TẬP HÀNG PHÍM CƠ SỞ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2775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126206" y="371281"/>
            <a:ext cx="12192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2: EM TẬP GÕ CÁC PHÍM Ở HÀNG CƠ SỞ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2" y="1745787"/>
            <a:ext cx="9443532" cy="27661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3162" y="1183907"/>
            <a:ext cx="7477175" cy="10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ập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gõ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RapidTyping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3161" y="4709502"/>
            <a:ext cx="8999779" cy="13685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 D;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K, L;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17506" cy="693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44036"/>
            <a:ext cx="1761565" cy="3899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82589" y="394269"/>
            <a:ext cx="1934113" cy="4797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33718" y="845617"/>
            <a:ext cx="40340" cy="4329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Alternate Process 11"/>
          <p:cNvSpPr/>
          <p:nvPr/>
        </p:nvSpPr>
        <p:spPr>
          <a:xfrm>
            <a:off x="64971" y="1297392"/>
            <a:ext cx="2743200" cy="753441"/>
          </a:xfrm>
          <a:prstGeom prst="flowChartAlternateProcess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415553" y="897047"/>
            <a:ext cx="401149" cy="3899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Alternate Process 16"/>
          <p:cNvSpPr/>
          <p:nvPr/>
        </p:nvSpPr>
        <p:spPr>
          <a:xfrm>
            <a:off x="3006182" y="1297392"/>
            <a:ext cx="2743200" cy="753441"/>
          </a:xfrm>
          <a:prstGeom prst="flowChartAlternateProcess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241456" y="2857683"/>
            <a:ext cx="779929" cy="278354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Alternate Process 23"/>
          <p:cNvSpPr/>
          <p:nvPr/>
        </p:nvSpPr>
        <p:spPr>
          <a:xfrm>
            <a:off x="3974711" y="3353727"/>
            <a:ext cx="5903259" cy="753441"/>
          </a:xfrm>
          <a:prstGeom prst="flowChartAlternateProcess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8771683" y="1231611"/>
            <a:ext cx="2743200" cy="753441"/>
          </a:xfrm>
          <a:prstGeom prst="flowChartAlternateProcess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19965" y="0"/>
            <a:ext cx="497541" cy="444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1363579" y="502779"/>
            <a:ext cx="552779" cy="6811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60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7" grpId="0" animBg="1"/>
      <p:bldP spid="24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3162" y="1183907"/>
            <a:ext cx="7477175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ập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gõ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RapidTyping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65"/>
          <a:stretch/>
        </p:blipFill>
        <p:spPr>
          <a:xfrm>
            <a:off x="524435" y="1807944"/>
            <a:ext cx="5661212" cy="2088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63871" y="2325240"/>
            <a:ext cx="3455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185647" y="2477638"/>
            <a:ext cx="578224" cy="1092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49" y="3806930"/>
            <a:ext cx="5008646" cy="180031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7207624" y="2848460"/>
            <a:ext cx="26894" cy="1032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24434" y="5525518"/>
            <a:ext cx="8444753" cy="9417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04775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BF4CDE-B630-C8AB-B531-995A0206F58D}"/>
              </a:ext>
            </a:extLst>
          </p:cNvPr>
          <p:cNvSpPr/>
          <p:nvPr/>
        </p:nvSpPr>
        <p:spPr>
          <a:xfrm>
            <a:off x="-1126206" y="371281"/>
            <a:ext cx="12192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2: EM TẬP HÀNG PHÍM CƠ SỞ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2887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4220327" y="287495"/>
            <a:ext cx="40322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Luyện tập</a:t>
            </a:r>
          </a:p>
        </p:txBody>
      </p:sp>
      <p:grpSp>
        <p:nvGrpSpPr>
          <p:cNvPr id="14340" name="Group 26"/>
          <p:cNvGrpSpPr>
            <a:grpSpLocks/>
          </p:cNvGrpSpPr>
          <p:nvPr/>
        </p:nvGrpSpPr>
        <p:grpSpPr bwMode="auto">
          <a:xfrm>
            <a:off x="-122968" y="-131605"/>
            <a:ext cx="2990850" cy="3048000"/>
            <a:chOff x="96" y="57"/>
            <a:chExt cx="1884" cy="1920"/>
          </a:xfrm>
        </p:grpSpPr>
        <p:pic>
          <p:nvPicPr>
            <p:cNvPr id="14356" name="Picture 22" descr="00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" y="57"/>
              <a:ext cx="178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23" descr="00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5"/>
              <a:ext cx="264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1" name="Group 30"/>
          <p:cNvGrpSpPr>
            <a:grpSpLocks/>
          </p:cNvGrpSpPr>
          <p:nvPr/>
        </p:nvGrpSpPr>
        <p:grpSpPr bwMode="auto">
          <a:xfrm>
            <a:off x="9367174" y="-146763"/>
            <a:ext cx="2967037" cy="3038475"/>
            <a:chOff x="3825" y="93"/>
            <a:chExt cx="1869" cy="1914"/>
          </a:xfrm>
        </p:grpSpPr>
        <p:pic>
          <p:nvPicPr>
            <p:cNvPr id="14354" name="Picture 24" descr="00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" y="93"/>
              <a:ext cx="178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5" name="Picture 25" descr="00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0" y="225"/>
              <a:ext cx="264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2" name="Group 27"/>
          <p:cNvGrpSpPr>
            <a:grpSpLocks/>
          </p:cNvGrpSpPr>
          <p:nvPr/>
        </p:nvGrpSpPr>
        <p:grpSpPr bwMode="auto">
          <a:xfrm rot="-5400000">
            <a:off x="-110842" y="3975816"/>
            <a:ext cx="2990850" cy="3048000"/>
            <a:chOff x="96" y="57"/>
            <a:chExt cx="1884" cy="1920"/>
          </a:xfrm>
        </p:grpSpPr>
        <p:pic>
          <p:nvPicPr>
            <p:cNvPr id="14352" name="Picture 28" descr="00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" y="57"/>
              <a:ext cx="178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Picture 29" descr="00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5"/>
              <a:ext cx="264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3" name="Group 31"/>
          <p:cNvGrpSpPr>
            <a:grpSpLocks/>
          </p:cNvGrpSpPr>
          <p:nvPr/>
        </p:nvGrpSpPr>
        <p:grpSpPr bwMode="auto">
          <a:xfrm rot="5400000">
            <a:off x="9314757" y="4058286"/>
            <a:ext cx="2967037" cy="3038475"/>
            <a:chOff x="3825" y="93"/>
            <a:chExt cx="1869" cy="1914"/>
          </a:xfrm>
        </p:grpSpPr>
        <p:pic>
          <p:nvPicPr>
            <p:cNvPr id="14350" name="Picture 32" descr="00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" y="93"/>
              <a:ext cx="178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33" descr="00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0" y="225"/>
              <a:ext cx="264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295400" y="1132273"/>
            <a:ext cx="9220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RapidTyping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EN2,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Basics-Lessons1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Basics-Lessons2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ight Arrow 1">
            <a:hlinkClick r:id="rId5" action="ppaction://hlinksldjump"/>
          </p:cNvPr>
          <p:cNvSpPr/>
          <p:nvPr/>
        </p:nvSpPr>
        <p:spPr>
          <a:xfrm>
            <a:off x="5257800" y="6576141"/>
            <a:ext cx="838200" cy="419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99675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66553" y="931333"/>
            <a:ext cx="8921977" cy="4123699"/>
            <a:chOff x="1732196" y="2029289"/>
            <a:chExt cx="8686800" cy="2751671"/>
          </a:xfrm>
        </p:grpSpPr>
        <p:sp>
          <p:nvSpPr>
            <p:cNvPr id="2" name="TextBox 1"/>
            <p:cNvSpPr txBox="1"/>
            <p:nvPr/>
          </p:nvSpPr>
          <p:spPr>
            <a:xfrm>
              <a:off x="1732196" y="2029289"/>
              <a:ext cx="8686800" cy="1499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EM CẦN GHI NHỚ</a:t>
              </a:r>
            </a:p>
            <a:p>
              <a:pPr algn="just"/>
              <a:r>
                <a:rPr 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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Em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cần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đặt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các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ngón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tay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đúng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trên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hàng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phím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cơ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sở,ngón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trỏ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trái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ở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phím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F,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ngón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trỏ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phải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ở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phím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J.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Các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ngón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còn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lại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đặt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lần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lượt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ở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các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phím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A, S, D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và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K, L.</a:t>
              </a:r>
            </a:p>
            <a:p>
              <a:pPr algn="just"/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2196" y="3555884"/>
              <a:ext cx="8556150" cy="1225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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Gõ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bàn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phím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bằng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10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ngón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.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Mỗi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ngón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gõ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đúng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phím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được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phân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công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.</a:t>
              </a:r>
            </a:p>
            <a:p>
              <a:pPr algn="just"/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1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9" descr="flowers_fr020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6" descr="Em la hoc si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31829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WordArt 5"/>
          <p:cNvSpPr>
            <a:spLocks noChangeArrowheads="1" noChangeShapeType="1" noTextEdit="1"/>
          </p:cNvSpPr>
          <p:nvPr/>
        </p:nvSpPr>
        <p:spPr bwMode="auto">
          <a:xfrm>
            <a:off x="1828800" y="1557337"/>
            <a:ext cx="7543800" cy="3743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3333FF"/>
                    </a:gs>
                    <a:gs pos="100000">
                      <a:srgbClr val="FF0066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Kính chúc quý thầy cô sức </a:t>
            </a:r>
            <a:r>
              <a:rPr lang="en-US" sz="4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3333FF"/>
                    </a:gs>
                    <a:gs pos="100000">
                      <a:srgbClr val="FF0066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khoẻ</a:t>
            </a:r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3333FF"/>
                    </a:gs>
                    <a:gs pos="100000">
                      <a:srgbClr val="FF0066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3333FF"/>
                    </a:gs>
                    <a:gs pos="100000">
                      <a:srgbClr val="FF0066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Chúc các em chăm ngoan, học giỏi!</a:t>
            </a:r>
          </a:p>
        </p:txBody>
      </p:sp>
    </p:spTree>
    <p:extLst>
      <p:ext uri="{BB962C8B-B14F-4D97-AF65-F5344CB8AC3E}">
        <p14:creationId xmlns:p14="http://schemas.microsoft.com/office/powerpoint/2010/main" val="258767131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1925051" y="2348415"/>
            <a:ext cx="7940844" cy="2489531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83" y="1051425"/>
            <a:ext cx="1003205" cy="95219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135446" y="1170494"/>
            <a:ext cx="2745836" cy="682768"/>
          </a:xfrm>
          <a:prstGeom prst="rect">
            <a:avLst/>
          </a:prstGeom>
          <a:gradFill rotWithShape="1">
            <a:gsLst>
              <a:gs pos="20000">
                <a:schemeClr val="accent3">
                  <a:tint val="65000"/>
                  <a:lumMod val="110000"/>
                </a:schemeClr>
              </a:gs>
              <a:gs pos="88000">
                <a:schemeClr val="accent3">
                  <a:tint val="90000"/>
                </a:schemeClr>
              </a:gs>
            </a:gsLst>
            <a:lin ang="54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717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44" b="78056" l="3056" r="93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53" b="20046"/>
          <a:stretch/>
        </p:blipFill>
        <p:spPr>
          <a:xfrm>
            <a:off x="2618760" y="-254024"/>
            <a:ext cx="6701704" cy="2743200"/>
          </a:xfrm>
          <a:prstGeom prst="rect">
            <a:avLst/>
          </a:prstGeom>
        </p:spPr>
      </p:pic>
      <p:sp>
        <p:nvSpPr>
          <p:cNvPr id="4" name="Ô 1">
            <a:hlinkClick r:id="rId4" action="ppaction://hlinksldjump"/>
          </p:cNvPr>
          <p:cNvSpPr/>
          <p:nvPr/>
        </p:nvSpPr>
        <p:spPr>
          <a:xfrm>
            <a:off x="1185970" y="2787145"/>
            <a:ext cx="2865580" cy="18477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Ô 2">
            <a:hlinkClick r:id="rId5" action="ppaction://hlinksldjump"/>
          </p:cNvPr>
          <p:cNvSpPr/>
          <p:nvPr/>
        </p:nvSpPr>
        <p:spPr>
          <a:xfrm>
            <a:off x="4141499" y="2823194"/>
            <a:ext cx="2865580" cy="18477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Ô 3">
            <a:hlinkClick r:id="rId6" action="ppaction://hlinksldjump"/>
          </p:cNvPr>
          <p:cNvSpPr/>
          <p:nvPr/>
        </p:nvSpPr>
        <p:spPr>
          <a:xfrm>
            <a:off x="7097028" y="2833734"/>
            <a:ext cx="2865580" cy="18477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62277" y="1128133"/>
            <a:ext cx="5662864" cy="198279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Ai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nhanh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hơn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4" name="Picture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4222" r="8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294" y="0"/>
            <a:ext cx="1928061" cy="128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8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FF29FF-77C2-462E-8955-8CB0AD4A35F5}"/>
              </a:ext>
            </a:extLst>
          </p:cNvPr>
          <p:cNvSpPr/>
          <p:nvPr/>
        </p:nvSpPr>
        <p:spPr>
          <a:xfrm>
            <a:off x="0" y="894080"/>
            <a:ext cx="12169648" cy="136504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hiệu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04ECAD-FA29-479A-97FC-FA3F21EFF5A4}"/>
              </a:ext>
            </a:extLst>
          </p:cNvPr>
          <p:cNvSpPr/>
          <p:nvPr/>
        </p:nvSpPr>
        <p:spPr>
          <a:xfrm>
            <a:off x="6096000" y="0"/>
            <a:ext cx="325120" cy="609600"/>
          </a:xfrm>
          <a:prstGeom prst="rect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54C558-5636-4951-BC1B-6750D0D17C04}"/>
              </a:ext>
            </a:extLst>
          </p:cNvPr>
          <p:cNvSpPr/>
          <p:nvPr/>
        </p:nvSpPr>
        <p:spPr>
          <a:xfrm>
            <a:off x="5628640" y="609600"/>
            <a:ext cx="1280160" cy="142240"/>
          </a:xfrm>
          <a:prstGeom prst="rect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F838A5-6EDE-461D-ACD7-0F47AFBECEFC}"/>
              </a:ext>
            </a:extLst>
          </p:cNvPr>
          <p:cNvSpPr/>
          <p:nvPr/>
        </p:nvSpPr>
        <p:spPr>
          <a:xfrm>
            <a:off x="5425440" y="751840"/>
            <a:ext cx="1686560" cy="142240"/>
          </a:xfrm>
          <a:prstGeom prst="rect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pic>
        <p:nvPicPr>
          <p:cNvPr id="18" name="Picture 17">
            <a:hlinkClick r:id="rId2" action="ppaction://hlinksldjump"/>
            <a:extLst>
              <a:ext uri="{FF2B5EF4-FFF2-40B4-BE49-F238E27FC236}">
                <a16:creationId xmlns:a16="http://schemas.microsoft.com/office/drawing/2014/main" id="{539CDCEF-089C-47CF-BA53-C378FB115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0" y="6127814"/>
            <a:ext cx="648208" cy="7301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882D52C-5041-498F-A915-5BB82694E4BD}"/>
              </a:ext>
            </a:extLst>
          </p:cNvPr>
          <p:cNvSpPr txBox="1"/>
          <p:nvPr/>
        </p:nvSpPr>
        <p:spPr>
          <a:xfrm>
            <a:off x="0" y="141582"/>
            <a:ext cx="2968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SỐ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15786" y="2825109"/>
            <a:ext cx="2545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63209" y="2804849"/>
            <a:ext cx="35221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85502" y="4335593"/>
            <a:ext cx="35221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15786" y="4349066"/>
            <a:ext cx="3612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1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21" grpId="0"/>
      <p:bldP spid="21" grpId="1"/>
      <p:bldP spid="2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FF29FF-77C2-462E-8955-8CB0AD4A35F5}"/>
              </a:ext>
            </a:extLst>
          </p:cNvPr>
          <p:cNvSpPr/>
          <p:nvPr/>
        </p:nvSpPr>
        <p:spPr>
          <a:xfrm>
            <a:off x="0" y="906904"/>
            <a:ext cx="12169648" cy="136504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04ECAD-FA29-479A-97FC-FA3F21EFF5A4}"/>
              </a:ext>
            </a:extLst>
          </p:cNvPr>
          <p:cNvSpPr/>
          <p:nvPr/>
        </p:nvSpPr>
        <p:spPr>
          <a:xfrm>
            <a:off x="6096000" y="0"/>
            <a:ext cx="325120" cy="609600"/>
          </a:xfrm>
          <a:prstGeom prst="rect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54C558-5636-4951-BC1B-6750D0D17C04}"/>
              </a:ext>
            </a:extLst>
          </p:cNvPr>
          <p:cNvSpPr/>
          <p:nvPr/>
        </p:nvSpPr>
        <p:spPr>
          <a:xfrm>
            <a:off x="5628640" y="609600"/>
            <a:ext cx="1280160" cy="142240"/>
          </a:xfrm>
          <a:prstGeom prst="rect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F838A5-6EDE-461D-ACD7-0F47AFBECEFC}"/>
              </a:ext>
            </a:extLst>
          </p:cNvPr>
          <p:cNvSpPr/>
          <p:nvPr/>
        </p:nvSpPr>
        <p:spPr>
          <a:xfrm>
            <a:off x="5425440" y="751840"/>
            <a:ext cx="1686560" cy="142240"/>
          </a:xfrm>
          <a:prstGeom prst="rect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pic>
        <p:nvPicPr>
          <p:cNvPr id="18" name="Picture 17">
            <a:hlinkClick r:id="rId2" action="ppaction://hlinksldjump"/>
            <a:extLst>
              <a:ext uri="{FF2B5EF4-FFF2-40B4-BE49-F238E27FC236}">
                <a16:creationId xmlns:a16="http://schemas.microsoft.com/office/drawing/2014/main" id="{539CDCEF-089C-47CF-BA53-C378FB115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0" y="6127814"/>
            <a:ext cx="648208" cy="7301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882D52C-5041-498F-A915-5BB82694E4BD}"/>
              </a:ext>
            </a:extLst>
          </p:cNvPr>
          <p:cNvSpPr txBox="1"/>
          <p:nvPr/>
        </p:nvSpPr>
        <p:spPr>
          <a:xfrm>
            <a:off x="130900" y="55909"/>
            <a:ext cx="2968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SỐ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15041" y="2380862"/>
            <a:ext cx="8283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phím trên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phím số     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5041" y="5120099"/>
            <a:ext cx="3646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15041" y="4327273"/>
            <a:ext cx="10636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phím dưới, hàng phím chứa phím cách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5041" y="3420276"/>
            <a:ext cx="587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phím cơ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85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0" grpId="1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FF29FF-77C2-462E-8955-8CB0AD4A35F5}"/>
              </a:ext>
            </a:extLst>
          </p:cNvPr>
          <p:cNvSpPr/>
          <p:nvPr/>
        </p:nvSpPr>
        <p:spPr>
          <a:xfrm>
            <a:off x="0" y="899657"/>
            <a:ext cx="12169648" cy="136504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 D F G H J K L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04ECAD-FA29-479A-97FC-FA3F21EFF5A4}"/>
              </a:ext>
            </a:extLst>
          </p:cNvPr>
          <p:cNvSpPr/>
          <p:nvPr/>
        </p:nvSpPr>
        <p:spPr>
          <a:xfrm>
            <a:off x="6096000" y="0"/>
            <a:ext cx="325120" cy="609600"/>
          </a:xfrm>
          <a:prstGeom prst="rect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54C558-5636-4951-BC1B-6750D0D17C04}"/>
              </a:ext>
            </a:extLst>
          </p:cNvPr>
          <p:cNvSpPr/>
          <p:nvPr/>
        </p:nvSpPr>
        <p:spPr>
          <a:xfrm>
            <a:off x="5628640" y="609600"/>
            <a:ext cx="1280160" cy="142240"/>
          </a:xfrm>
          <a:prstGeom prst="rect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F838A5-6EDE-461D-ACD7-0F47AFBECEFC}"/>
              </a:ext>
            </a:extLst>
          </p:cNvPr>
          <p:cNvSpPr/>
          <p:nvPr/>
        </p:nvSpPr>
        <p:spPr>
          <a:xfrm>
            <a:off x="5425440" y="751840"/>
            <a:ext cx="1686560" cy="142240"/>
          </a:xfrm>
          <a:prstGeom prst="rect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pic>
        <p:nvPicPr>
          <p:cNvPr id="18" name="Picture 17">
            <a:hlinkClick r:id="rId2" action="ppaction://hlinksldjump"/>
            <a:extLst>
              <a:ext uri="{FF2B5EF4-FFF2-40B4-BE49-F238E27FC236}">
                <a16:creationId xmlns:a16="http://schemas.microsoft.com/office/drawing/2014/main" id="{539CDCEF-089C-47CF-BA53-C378FB115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0" y="6127814"/>
            <a:ext cx="648208" cy="7301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882D52C-5041-498F-A915-5BB82694E4BD}"/>
              </a:ext>
            </a:extLst>
          </p:cNvPr>
          <p:cNvSpPr txBox="1"/>
          <p:nvPr/>
        </p:nvSpPr>
        <p:spPr>
          <a:xfrm>
            <a:off x="0" y="141582"/>
            <a:ext cx="2968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SỐ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88219" y="2328656"/>
            <a:ext cx="5145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phím trên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88219" y="3478730"/>
            <a:ext cx="5367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phím cơ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29547" y="4637590"/>
            <a:ext cx="45993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. Hàng phím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8219" y="5661910"/>
            <a:ext cx="8218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chứa phím cách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5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21" grpId="0"/>
      <p:bldP spid="21" grpId="1"/>
      <p:bldP spid="2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672348"/>
            <a:ext cx="1970468" cy="1628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956" y="774248"/>
            <a:ext cx="7817890" cy="1425045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hãy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quan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1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so </a:t>
            </a:r>
            <a:r>
              <a:rPr lang="en-US" dirty="0" err="1">
                <a:solidFill>
                  <a:srgbClr val="FF0000"/>
                </a:solidFill>
              </a:rPr>
              <a:t>sánh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về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gõ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bàn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phím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bạn</a:t>
            </a:r>
            <a:r>
              <a:rPr lang="en-US" dirty="0">
                <a:solidFill>
                  <a:srgbClr val="FF0000"/>
                </a:solidFill>
              </a:rPr>
              <a:t> Nam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Lan?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045" y="2648307"/>
            <a:ext cx="4960197" cy="33532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H="1">
            <a:off x="2052000" y="4397097"/>
            <a:ext cx="11458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i="1" cap="none" spc="0" dirty="0">
                <a:ln/>
                <a:solidFill>
                  <a:srgbClr val="FF0000"/>
                </a:solidFill>
                <a:effectLst/>
              </a:rPr>
              <a:t>Nam</a:t>
            </a:r>
          </a:p>
        </p:txBody>
      </p:sp>
      <p:sp>
        <p:nvSpPr>
          <p:cNvPr id="10" name="Rectangle 9"/>
          <p:cNvSpPr/>
          <p:nvPr/>
        </p:nvSpPr>
        <p:spPr>
          <a:xfrm flipH="1">
            <a:off x="8659691" y="4741387"/>
            <a:ext cx="11458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i="1" cap="none" spc="0" dirty="0">
                <a:ln/>
                <a:solidFill>
                  <a:srgbClr val="FF0000"/>
                </a:solidFill>
                <a:effectLst/>
              </a:rPr>
              <a:t>Lan</a:t>
            </a:r>
          </a:p>
        </p:txBody>
      </p:sp>
    </p:spTree>
    <p:extLst>
      <p:ext uri="{BB962C8B-B14F-4D97-AF65-F5344CB8AC3E}">
        <p14:creationId xmlns:p14="http://schemas.microsoft.com/office/powerpoint/2010/main" val="193947027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6FF1EB-8CB2-4201-8B04-296B4BB634AB}"/>
              </a:ext>
            </a:extLst>
          </p:cNvPr>
          <p:cNvSpPr txBox="1"/>
          <p:nvPr/>
        </p:nvSpPr>
        <p:spPr>
          <a:xfrm>
            <a:off x="298231" y="408761"/>
            <a:ext cx="109459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42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4000" err="1"/>
              <a:t>Thứ</a:t>
            </a:r>
            <a:r>
              <a:rPr lang="en-US" sz="4000"/>
              <a:t> tư </a:t>
            </a:r>
            <a:r>
              <a:rPr lang="en-US" sz="4000" err="1"/>
              <a:t>ngày</a:t>
            </a:r>
            <a:r>
              <a:rPr lang="en-US" sz="4000"/>
              <a:t> 13 </a:t>
            </a:r>
            <a:r>
              <a:rPr lang="en-US" sz="4000" dirty="0" err="1"/>
              <a:t>tháng</a:t>
            </a:r>
            <a:r>
              <a:rPr lang="en-US" sz="4000" dirty="0"/>
              <a:t> 11 </a:t>
            </a:r>
            <a:r>
              <a:rPr lang="en-US" sz="4000" dirty="0" err="1"/>
              <a:t>năm</a:t>
            </a:r>
            <a:r>
              <a:rPr lang="en-US" sz="4000" dirty="0"/>
              <a:t> 2024</a:t>
            </a:r>
          </a:p>
        </p:txBody>
      </p:sp>
      <p:sp>
        <p:nvSpPr>
          <p:cNvPr id="5" name="Rectangle 4"/>
          <p:cNvSpPr/>
          <p:nvPr/>
        </p:nvSpPr>
        <p:spPr>
          <a:xfrm>
            <a:off x="197062" y="1867999"/>
            <a:ext cx="116643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EM </a:t>
            </a:r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GÕ HÀNG 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 CƠ SỞ</a:t>
            </a:r>
          </a:p>
          <a:p>
            <a:pPr algn="ctr"/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1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3851" y="3933813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8" y="5682184"/>
            <a:ext cx="8417860" cy="117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9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235" y="1107115"/>
            <a:ext cx="5410199" cy="682768"/>
          </a:xfrm>
          <a:gradFill>
            <a:gsLst>
              <a:gs pos="20000">
                <a:schemeClr val="accent3">
                  <a:tint val="65000"/>
                  <a:lumMod val="110000"/>
                </a:schemeClr>
              </a:gs>
              <a:gs pos="88000">
                <a:schemeClr val="accent3">
                  <a:tint val="90000"/>
                </a:schemeClr>
              </a:gs>
            </a:gsLst>
            <a:lin ang="54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Hình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thức mới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126206" y="371281"/>
            <a:ext cx="12192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EM TẬP GÕ HÀNG PHÍM CƠ SỞ</a:t>
            </a:r>
          </a:p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2" y="2525717"/>
            <a:ext cx="6512074" cy="2766126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6925235" y="2525717"/>
            <a:ext cx="4908955" cy="253037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2, và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các câu hỏi sau</a:t>
            </a: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13162" y="1963837"/>
            <a:ext cx="5862502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364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03843480"/>
</p:tagLst>
</file>

<file path=ppt/theme/theme1.xml><?xml version="1.0" encoding="utf-8"?>
<a:theme xmlns:a="http://schemas.openxmlformats.org/drawingml/2006/main" name="1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2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770</Words>
  <Application>Microsoft Office PowerPoint</Application>
  <PresentationFormat>Widescreen</PresentationFormat>
  <Paragraphs>108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A3.OpenSansBold-San</vt:lpstr>
      <vt:lpstr>A3.OpenSans-San</vt:lpstr>
      <vt:lpstr>Arial</vt:lpstr>
      <vt:lpstr>Calibri</vt:lpstr>
      <vt:lpstr>Tempus Sans ITC</vt:lpstr>
      <vt:lpstr>Times New Roman</vt:lpstr>
      <vt:lpstr>Trebuchet MS</vt:lpstr>
      <vt:lpstr>Wingdings 3</vt:lpstr>
      <vt:lpstr>1_Office Theme</vt:lpstr>
      <vt:lpstr>2_Office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Em hãy quan sát hình 1 và so sánh về cách gõ bàn phím của hai bạn Nam và Lan?</vt:lpstr>
      <vt:lpstr>PowerPoint Presentation</vt:lpstr>
      <vt:lpstr>2. Hình thành kiến thức mới</vt:lpstr>
      <vt:lpstr>CÂU HỎI</vt:lpstr>
      <vt:lpstr>CÂU HỎI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73</cp:revision>
  <dcterms:created xsi:type="dcterms:W3CDTF">2022-02-19T01:25:33Z</dcterms:created>
  <dcterms:modified xsi:type="dcterms:W3CDTF">2024-11-13T02:05:20Z</dcterms:modified>
</cp:coreProperties>
</file>